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4"/>
  </p:sldMasterIdLst>
  <p:notesMasterIdLst>
    <p:notesMasterId r:id="rId9"/>
  </p:notesMasterIdLst>
  <p:handoutMasterIdLst>
    <p:handoutMasterId r:id="rId10"/>
  </p:handoutMasterIdLst>
  <p:sldIdLst>
    <p:sldId id="257" r:id="rId5"/>
    <p:sldId id="280" r:id="rId6"/>
    <p:sldId id="281" r:id="rId7"/>
    <p:sldId id="282" r:id="rId8"/>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DC2D2-0CF6-4CED-82DE-379D366CCE97}" v="3" dt="2020-03-21T12:08:04.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notesViewPr>
    <p:cSldViewPr snapToGrid="0">
      <p:cViewPr varScale="1">
        <p:scale>
          <a:sx n="87" d="100"/>
          <a:sy n="87" d="100"/>
        </p:scale>
        <p:origin x="348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41E3D8-05F0-4753-B0FA-E9A0C30686EB}"/>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A241E7A-4379-4C1D-AED3-5A9B6976BD37}"/>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CBC750D7-7662-4295-93D7-CA0798FB73AD}" type="datetimeFigureOut">
              <a:rPr lang="en-US" smtClean="0"/>
              <a:t>4/3/2020</a:t>
            </a:fld>
            <a:endParaRPr lang="en-US"/>
          </a:p>
        </p:txBody>
      </p:sp>
      <p:sp>
        <p:nvSpPr>
          <p:cNvPr id="4" name="Footer Placeholder 3">
            <a:extLst>
              <a:ext uri="{FF2B5EF4-FFF2-40B4-BE49-F238E27FC236}">
                <a16:creationId xmlns:a16="http://schemas.microsoft.com/office/drawing/2014/main" id="{EAD168B5-442C-4B48-AFBE-BFD9C610F112}"/>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970F31-4182-43C6-9767-8F90C550DFBA}"/>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68257D7-35BB-4097-BDED-8F9164F8DBA7}" type="slidenum">
              <a:rPr lang="en-US" smtClean="0"/>
              <a:t>‹#›</a:t>
            </a:fld>
            <a:endParaRPr lang="en-US"/>
          </a:p>
        </p:txBody>
      </p:sp>
    </p:spTree>
    <p:extLst>
      <p:ext uri="{BB962C8B-B14F-4D97-AF65-F5344CB8AC3E}">
        <p14:creationId xmlns:p14="http://schemas.microsoft.com/office/powerpoint/2010/main" val="1280723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569938A-D43F-4DAA-81FC-7DC566D4217A}" type="datetimeFigureOut">
              <a:rPr lang="en-US" smtClean="0"/>
              <a:t>4/3/2020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259D6A5-C269-4825-AEB8-0EAD4131C7C1}" type="slidenum">
              <a:rPr lang="en-US" smtClean="0"/>
              <a:t>‹#›</a:t>
            </a:fld>
            <a:endParaRPr lang="en-US"/>
          </a:p>
        </p:txBody>
      </p:sp>
    </p:spTree>
    <p:extLst>
      <p:ext uri="{BB962C8B-B14F-4D97-AF65-F5344CB8AC3E}">
        <p14:creationId xmlns:p14="http://schemas.microsoft.com/office/powerpoint/2010/main" val="186859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59D6A5-C269-4825-AEB8-0EAD4131C7C1}" type="slidenum">
              <a:rPr lang="en-US" smtClean="0"/>
              <a:t>1</a:t>
            </a:fld>
            <a:endParaRPr lang="en-US"/>
          </a:p>
        </p:txBody>
      </p:sp>
    </p:spTree>
    <p:extLst>
      <p:ext uri="{BB962C8B-B14F-4D97-AF65-F5344CB8AC3E}">
        <p14:creationId xmlns:p14="http://schemas.microsoft.com/office/powerpoint/2010/main" val="3018338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11F0EC-4F60-4544-9956-271209A740FE}"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C7A5AD-5AEC-42D0-A3BE-F46B4057636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1346DBC-88E2-4F2A-8204-2E5DFBF50C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0462" y="6471458"/>
            <a:ext cx="1503991" cy="327819"/>
          </a:xfrm>
          <a:prstGeom prst="rect">
            <a:avLst/>
          </a:prstGeom>
        </p:spPr>
      </p:pic>
    </p:spTree>
    <p:extLst>
      <p:ext uri="{BB962C8B-B14F-4D97-AF65-F5344CB8AC3E}">
        <p14:creationId xmlns:p14="http://schemas.microsoft.com/office/powerpoint/2010/main" val="428031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506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5621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488755"/>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FF11F0EC-4F60-4544-9956-271209A740FE}" type="datetimeFigureOut">
              <a:rPr lang="en-US" smtClean="0"/>
              <a:t>4/3/2020</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14" name="Date Placeholder 3">
            <a:extLst>
              <a:ext uri="{FF2B5EF4-FFF2-40B4-BE49-F238E27FC236}">
                <a16:creationId xmlns:a16="http://schemas.microsoft.com/office/drawing/2014/main" id="{A771F191-37BE-4D89-ADF4-5DA377FEA6CA}"/>
              </a:ext>
            </a:extLst>
          </p:cNvPr>
          <p:cNvSpPr txBox="1">
            <a:spLocks/>
          </p:cNvSpPr>
          <p:nvPr userDrawn="1"/>
        </p:nvSpPr>
        <p:spPr>
          <a:xfrm>
            <a:off x="1097280" y="6468098"/>
            <a:ext cx="24722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11F0EC-4F60-4544-9956-271209A740FE}" type="datetimeFigureOut">
              <a:rPr lang="en-US" smtClean="0"/>
              <a:pPr/>
              <a:t>4/3/2020</a:t>
            </a:fld>
            <a:endParaRPr lang="en-US"/>
          </a:p>
        </p:txBody>
      </p:sp>
      <p:sp>
        <p:nvSpPr>
          <p:cNvPr id="15" name="Slide Number Placeholder 5">
            <a:extLst>
              <a:ext uri="{FF2B5EF4-FFF2-40B4-BE49-F238E27FC236}">
                <a16:creationId xmlns:a16="http://schemas.microsoft.com/office/drawing/2014/main" id="{8200AD30-559D-41B2-B14E-47256DA7EC30}"/>
              </a:ext>
            </a:extLst>
          </p:cNvPr>
          <p:cNvSpPr txBox="1">
            <a:spLocks/>
          </p:cNvSpPr>
          <p:nvPr userDrawn="1"/>
        </p:nvSpPr>
        <p:spPr>
          <a:xfrm>
            <a:off x="9179409" y="6467564"/>
            <a:ext cx="1312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EC7A5AD-5AEC-42D0-A3BE-F46B40576360}" type="slidenum">
              <a:rPr lang="en-US" smtClean="0"/>
              <a:pPr/>
              <a:t>‹#›</a:t>
            </a:fld>
            <a:endParaRPr lang="en-US" dirty="0"/>
          </a:p>
        </p:txBody>
      </p:sp>
      <p:pic>
        <p:nvPicPr>
          <p:cNvPr id="16" name="Picture 15">
            <a:extLst>
              <a:ext uri="{FF2B5EF4-FFF2-40B4-BE49-F238E27FC236}">
                <a16:creationId xmlns:a16="http://schemas.microsoft.com/office/drawing/2014/main" id="{066929C7-8A1C-4C5D-A34C-B8264AD724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0462" y="6479771"/>
            <a:ext cx="1503991" cy="327819"/>
          </a:xfrm>
          <a:prstGeom prst="rect">
            <a:avLst/>
          </a:prstGeom>
        </p:spPr>
      </p:pic>
      <p:pic>
        <p:nvPicPr>
          <p:cNvPr id="11" name="Picture 10">
            <a:extLst>
              <a:ext uri="{FF2B5EF4-FFF2-40B4-BE49-F238E27FC236}">
                <a16:creationId xmlns:a16="http://schemas.microsoft.com/office/drawing/2014/main" id="{CE7F3924-16BE-42C2-A750-8C3CB2602E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2188824" cy="4915076"/>
          </a:xfrm>
          <a:prstGeom prst="rect">
            <a:avLst/>
          </a:prstGeom>
        </p:spPr>
      </p:pic>
    </p:spTree>
    <p:extLst>
      <p:ext uri="{BB962C8B-B14F-4D97-AF65-F5344CB8AC3E}">
        <p14:creationId xmlns:p14="http://schemas.microsoft.com/office/powerpoint/2010/main" val="256786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149343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75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1F0EC-4F60-4544-9956-271209A740FE}"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C7A5AD-5AEC-42D0-A3BE-F46B40576360}" type="slidenum">
              <a:rPr lang="en-US" smtClean="0"/>
              <a:t>‹#›</a:t>
            </a:fld>
            <a:endParaRPr lang="en-US"/>
          </a:p>
        </p:txBody>
      </p:sp>
      <p:sp>
        <p:nvSpPr>
          <p:cNvPr id="9" name="Rectangle 8">
            <a:extLst>
              <a:ext uri="{FF2B5EF4-FFF2-40B4-BE49-F238E27FC236}">
                <a16:creationId xmlns:a16="http://schemas.microsoft.com/office/drawing/2014/main" id="{C81F92FE-0D53-4EAC-B67C-30A05C00FC89}"/>
              </a:ext>
            </a:extLst>
          </p:cNvPr>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C586A48-AFE0-4639-8265-1A82716888C8}"/>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E42BDE0D-FF19-4F17-87AC-B7E75A9A0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0462" y="6479771"/>
            <a:ext cx="1503991" cy="327819"/>
          </a:xfrm>
          <a:prstGeom prst="rect">
            <a:avLst/>
          </a:prstGeom>
        </p:spPr>
      </p:pic>
    </p:spTree>
    <p:extLst>
      <p:ext uri="{BB962C8B-B14F-4D97-AF65-F5344CB8AC3E}">
        <p14:creationId xmlns:p14="http://schemas.microsoft.com/office/powerpoint/2010/main" val="362709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066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897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11F0EC-4F60-4544-9956-271209A740FE}" type="datetimeFigureOut">
              <a:rPr lang="en-US" smtClean="0"/>
              <a:t>4/3/2020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EC7A5AD-5AEC-42D0-A3BE-F46B40576360}" type="slidenum">
              <a:rPr lang="en-US" smtClean="0"/>
              <a:t>‹#›</a:t>
            </a:fld>
            <a:endParaRPr lang="en-US"/>
          </a:p>
        </p:txBody>
      </p:sp>
      <p:pic>
        <p:nvPicPr>
          <p:cNvPr id="10" name="Picture 9">
            <a:extLst>
              <a:ext uri="{FF2B5EF4-FFF2-40B4-BE49-F238E27FC236}">
                <a16:creationId xmlns:a16="http://schemas.microsoft.com/office/drawing/2014/main" id="{73F67617-B8E7-449E-ACD2-56D2D31050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0462" y="6479771"/>
            <a:ext cx="1503991" cy="327819"/>
          </a:xfrm>
          <a:prstGeom prst="rect">
            <a:avLst/>
          </a:prstGeom>
        </p:spPr>
      </p:pic>
    </p:spTree>
    <p:extLst>
      <p:ext uri="{BB962C8B-B14F-4D97-AF65-F5344CB8AC3E}">
        <p14:creationId xmlns:p14="http://schemas.microsoft.com/office/powerpoint/2010/main" val="68209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smtClean="0"/>
              <a:t>4/3/2020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069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8058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4/3/2020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E80D4A-2CEF-4B70-BE8B-EF7B3540509A}"/>
              </a:ext>
            </a:extLst>
          </p:cNvPr>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2" name="Picture 11">
            <a:extLst>
              <a:ext uri="{FF2B5EF4-FFF2-40B4-BE49-F238E27FC236}">
                <a16:creationId xmlns:a16="http://schemas.microsoft.com/office/drawing/2014/main" id="{25487EEA-154A-491E-9924-943E5DCF3A3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20462" y="6471458"/>
            <a:ext cx="1503991" cy="327819"/>
          </a:xfrm>
          <a:prstGeom prst="rect">
            <a:avLst/>
          </a:prstGeom>
        </p:spPr>
      </p:pic>
    </p:spTree>
    <p:extLst>
      <p:ext uri="{BB962C8B-B14F-4D97-AF65-F5344CB8AC3E}">
        <p14:creationId xmlns:p14="http://schemas.microsoft.com/office/powerpoint/2010/main" val="140964813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3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sba.gov/local-assistance/find/?type=Small%20Business%20Development%20Center&amp;pageNumber=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isasterloan.sba.gov/ela/Information/Inde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77DD2C1-0122-44FD-8A7F-7BC5E8565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96" name="Rectangle 8"/>
          <p:cNvSpPr>
            <a:spLocks noGrp="1" noChangeArrowheads="1"/>
          </p:cNvSpPr>
          <p:nvPr>
            <p:ph type="ctrTitle"/>
          </p:nvPr>
        </p:nvSpPr>
        <p:spPr>
          <a:xfrm>
            <a:off x="5289754" y="639097"/>
            <a:ext cx="6253317" cy="3686015"/>
          </a:xfrm>
        </p:spPr>
        <p:txBody>
          <a:bodyPr>
            <a:normAutofit/>
          </a:bodyPr>
          <a:lstStyle/>
          <a:p>
            <a:r>
              <a:rPr lang="en-US" b="1" dirty="0">
                <a:effectLst>
                  <a:outerShdw blurRad="38100" dist="38100" dir="2700000" algn="tl">
                    <a:srgbClr val="000000">
                      <a:alpha val="43137"/>
                    </a:srgbClr>
                  </a:outerShdw>
                </a:effectLst>
              </a:rPr>
              <a:t>SBA Disaster Relief Loans</a:t>
            </a:r>
          </a:p>
        </p:txBody>
      </p:sp>
      <p:pic>
        <p:nvPicPr>
          <p:cNvPr id="2" name="Picture 1">
            <a:extLst>
              <a:ext uri="{FF2B5EF4-FFF2-40B4-BE49-F238E27FC236}">
                <a16:creationId xmlns:a16="http://schemas.microsoft.com/office/drawing/2014/main" id="{41779CD2-9CFA-46B3-A494-801CA4847039}"/>
              </a:ext>
            </a:extLst>
          </p:cNvPr>
          <p:cNvPicPr>
            <a:picLocks noChangeAspect="1"/>
          </p:cNvPicPr>
          <p:nvPr/>
        </p:nvPicPr>
        <p:blipFill>
          <a:blip r:embed="rId3"/>
          <a:stretch>
            <a:fillRect/>
          </a:stretch>
        </p:blipFill>
        <p:spPr>
          <a:xfrm>
            <a:off x="633999" y="1633683"/>
            <a:ext cx="4001315" cy="3061006"/>
          </a:xfrm>
          <a:prstGeom prst="rect">
            <a:avLst/>
          </a:prstGeom>
        </p:spPr>
      </p:pic>
      <p:cxnSp>
        <p:nvCxnSpPr>
          <p:cNvPr id="80" name="Straight Connector 79">
            <a:extLst>
              <a:ext uri="{FF2B5EF4-FFF2-40B4-BE49-F238E27FC236}">
                <a16:creationId xmlns:a16="http://schemas.microsoft.com/office/drawing/2014/main" id="{5A7B6757-994C-4B75-ABFE-D8F9E76093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46BC3A56-B546-4061-8E22-D2983771D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923A7353-9373-4700-8B89-F4F7BA2D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795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9046-F9DC-4177-87C5-9BF8E21C8CA2}"/>
              </a:ext>
            </a:extLst>
          </p:cNvPr>
          <p:cNvSpPr>
            <a:spLocks noGrp="1"/>
          </p:cNvSpPr>
          <p:nvPr>
            <p:ph type="title"/>
          </p:nvPr>
        </p:nvSpPr>
        <p:spPr/>
        <p:txBody>
          <a:bodyPr/>
          <a:lstStyle/>
          <a:p>
            <a:r>
              <a:rPr lang="en-US" dirty="0"/>
              <a:t>SBA Disaster Relief Loans</a:t>
            </a:r>
          </a:p>
        </p:txBody>
      </p:sp>
      <p:sp>
        <p:nvSpPr>
          <p:cNvPr id="3" name="Content Placeholder 2">
            <a:extLst>
              <a:ext uri="{FF2B5EF4-FFF2-40B4-BE49-F238E27FC236}">
                <a16:creationId xmlns:a16="http://schemas.microsoft.com/office/drawing/2014/main" id="{0626D9C7-302D-4B1A-B169-E1C3CEA3FC8E}"/>
              </a:ext>
            </a:extLst>
          </p:cNvPr>
          <p:cNvSpPr>
            <a:spLocks noGrp="1"/>
          </p:cNvSpPr>
          <p:nvPr>
            <p:ph idx="1"/>
          </p:nvPr>
        </p:nvSpPr>
        <p:spPr/>
        <p:txBody>
          <a:bodyPr/>
          <a:lstStyle/>
          <a:p>
            <a:pPr>
              <a:buFont typeface="Wingdings" panose="05000000000000000000" pitchFamily="2" charset="2"/>
              <a:buChar char="q"/>
            </a:pPr>
            <a:r>
              <a:rPr lang="en-US" dirty="0"/>
              <a:t>  At this point all 50 states are qualified to receive funds.  Applicants with an existing SBA Loan       can qualify as well.</a:t>
            </a:r>
          </a:p>
          <a:p>
            <a:pPr>
              <a:buFont typeface="Wingdings" panose="05000000000000000000" pitchFamily="2" charset="2"/>
              <a:buChar char="q"/>
            </a:pPr>
            <a:r>
              <a:rPr lang="en-US" dirty="0"/>
              <a:t>  These loans may be used to pay fixed debts, payroll, accounts payable and other bills that can’t be paid because of the disaster’s impact.  The interest rate is 3.75% and the term is 30-years.</a:t>
            </a:r>
          </a:p>
          <a:p>
            <a:pPr>
              <a:buFont typeface="Wingdings" panose="05000000000000000000" pitchFamily="2" charset="2"/>
              <a:buChar char="q"/>
            </a:pPr>
            <a:r>
              <a:rPr lang="en-US" dirty="0"/>
              <a:t>  Application and funds are delivered directly by the SBA, not by the banks.  Some large banks are being utilized by the SBA now, but the process runs through the SBA, not the banks.</a:t>
            </a:r>
          </a:p>
          <a:p>
            <a:pPr>
              <a:buFont typeface="Wingdings" panose="05000000000000000000" pitchFamily="2" charset="2"/>
              <a:buChar char="q"/>
            </a:pPr>
            <a:r>
              <a:rPr lang="en-US" dirty="0"/>
              <a:t>  Your local Small Business Development Center offices can assist with questions about the application.  Find your local office here:  </a:t>
            </a:r>
            <a:r>
              <a:rPr lang="en-US" dirty="0">
                <a:solidFill>
                  <a:srgbClr val="0070C0"/>
                </a:solidFill>
                <a:hlinkClick r:id="rId2">
                  <a:extLst>
                    <a:ext uri="{A12FA001-AC4F-418D-AE19-62706E023703}">
                      <ahyp:hlinkClr xmlns:ahyp="http://schemas.microsoft.com/office/drawing/2018/hyperlinkcolor" val="tx"/>
                    </a:ext>
                  </a:extLst>
                </a:hlinkClick>
              </a:rPr>
              <a:t>https://www.sba.gov/local-assistance/find/?type=Small%20Business%20Development%20Center&amp;pageNumber=1</a:t>
            </a:r>
            <a:endParaRPr lang="en-US" dirty="0">
              <a:solidFill>
                <a:srgbClr val="0070C0"/>
              </a:solidFill>
            </a:endParaRPr>
          </a:p>
          <a:p>
            <a:pPr>
              <a:buFont typeface="Wingdings" panose="05000000000000000000" pitchFamily="2" charset="2"/>
              <a:buChar char="q"/>
            </a:pPr>
            <a:endParaRPr lang="en-US" dirty="0"/>
          </a:p>
          <a:p>
            <a:pPr marL="0" indent="0">
              <a:buNone/>
            </a:pPr>
            <a:endParaRPr lang="en-US" dirty="0"/>
          </a:p>
          <a:p>
            <a:endParaRPr lang="en-US" sz="1800" dirty="0"/>
          </a:p>
        </p:txBody>
      </p:sp>
    </p:spTree>
    <p:extLst>
      <p:ext uri="{BB962C8B-B14F-4D97-AF65-F5344CB8AC3E}">
        <p14:creationId xmlns:p14="http://schemas.microsoft.com/office/powerpoint/2010/main" val="174155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AFFD-DE36-493C-B2F0-A715F2720690}"/>
              </a:ext>
            </a:extLst>
          </p:cNvPr>
          <p:cNvSpPr>
            <a:spLocks noGrp="1"/>
          </p:cNvSpPr>
          <p:nvPr>
            <p:ph type="title"/>
          </p:nvPr>
        </p:nvSpPr>
        <p:spPr/>
        <p:txBody>
          <a:bodyPr/>
          <a:lstStyle/>
          <a:p>
            <a:r>
              <a:rPr lang="en-US" dirty="0"/>
              <a:t>SBA Disaster Relief Loans</a:t>
            </a:r>
          </a:p>
        </p:txBody>
      </p:sp>
      <p:sp>
        <p:nvSpPr>
          <p:cNvPr id="3" name="Content Placeholder 2">
            <a:extLst>
              <a:ext uri="{FF2B5EF4-FFF2-40B4-BE49-F238E27FC236}">
                <a16:creationId xmlns:a16="http://schemas.microsoft.com/office/drawing/2014/main" id="{43A7D354-CDA2-4CEF-8257-7DFBF85647C8}"/>
              </a:ext>
            </a:extLst>
          </p:cNvPr>
          <p:cNvSpPr>
            <a:spLocks noGrp="1"/>
          </p:cNvSpPr>
          <p:nvPr>
            <p:ph idx="1"/>
          </p:nvPr>
        </p:nvSpPr>
        <p:spPr/>
        <p:txBody>
          <a:bodyPr/>
          <a:lstStyle/>
          <a:p>
            <a:r>
              <a:rPr lang="en-US" dirty="0"/>
              <a:t>For More Information and to Apply:</a:t>
            </a:r>
          </a:p>
          <a:p>
            <a:r>
              <a:rPr lang="en-US" u="sng" dirty="0"/>
              <a:t>SBA Disaster Relief - </a:t>
            </a:r>
            <a:r>
              <a:rPr lang="en-US" dirty="0">
                <a:solidFill>
                  <a:srgbClr val="0070C0"/>
                </a:solidFill>
                <a:hlinkClick r:id="rId2">
                  <a:extLst>
                    <a:ext uri="{A12FA001-AC4F-418D-AE19-62706E023703}">
                      <ahyp:hlinkClr xmlns:ahyp="http://schemas.microsoft.com/office/drawing/2018/hyperlinkcolor" val="tx"/>
                    </a:ext>
                  </a:extLst>
                </a:hlinkClick>
              </a:rPr>
              <a:t>https://disasterloan.sba.gov/ela/Information/Index</a:t>
            </a:r>
            <a:endParaRPr lang="en-US" dirty="0">
              <a:solidFill>
                <a:srgbClr val="0070C0"/>
              </a:solidFill>
            </a:endParaRPr>
          </a:p>
          <a:p>
            <a:r>
              <a:rPr lang="en-US" dirty="0"/>
              <a:t>Keep in mind they are being overwhelmed with applications, be patient with the site.  It may take a few tries to get through.</a:t>
            </a:r>
          </a:p>
          <a:p>
            <a:endParaRPr lang="en-US" sz="1600" u="sng" dirty="0"/>
          </a:p>
        </p:txBody>
      </p:sp>
    </p:spTree>
    <p:extLst>
      <p:ext uri="{BB962C8B-B14F-4D97-AF65-F5344CB8AC3E}">
        <p14:creationId xmlns:p14="http://schemas.microsoft.com/office/powerpoint/2010/main" val="277458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CF6E-528C-4D19-868C-AB8B3F252EDF}"/>
              </a:ext>
            </a:extLst>
          </p:cNvPr>
          <p:cNvSpPr>
            <a:spLocks noGrp="1"/>
          </p:cNvSpPr>
          <p:nvPr>
            <p:ph type="title"/>
          </p:nvPr>
        </p:nvSpPr>
        <p:spPr/>
        <p:txBody>
          <a:bodyPr/>
          <a:lstStyle/>
          <a:p>
            <a:r>
              <a:rPr lang="en-US" dirty="0"/>
              <a:t>Refinancing Current SBA Loans</a:t>
            </a:r>
          </a:p>
        </p:txBody>
      </p:sp>
      <p:sp>
        <p:nvSpPr>
          <p:cNvPr id="3" name="Content Placeholder 2">
            <a:extLst>
              <a:ext uri="{FF2B5EF4-FFF2-40B4-BE49-F238E27FC236}">
                <a16:creationId xmlns:a16="http://schemas.microsoft.com/office/drawing/2014/main" id="{B8056138-4D0A-4CC8-A018-0ADB2C5131C2}"/>
              </a:ext>
            </a:extLst>
          </p:cNvPr>
          <p:cNvSpPr>
            <a:spLocks noGrp="1"/>
          </p:cNvSpPr>
          <p:nvPr>
            <p:ph idx="1"/>
          </p:nvPr>
        </p:nvSpPr>
        <p:spPr/>
        <p:txBody>
          <a:bodyPr/>
          <a:lstStyle/>
          <a:p>
            <a:pPr>
              <a:buFont typeface="Wingdings" panose="05000000000000000000" pitchFamily="2" charset="2"/>
              <a:buChar char="q"/>
            </a:pPr>
            <a:r>
              <a:rPr lang="en-US" dirty="0"/>
              <a:t>  Rates are at an 8-year low (6.0% currently)</a:t>
            </a:r>
          </a:p>
          <a:p>
            <a:pPr>
              <a:buFont typeface="Wingdings" panose="05000000000000000000" pitchFamily="2" charset="2"/>
              <a:buChar char="q"/>
            </a:pPr>
            <a:r>
              <a:rPr lang="en-US" dirty="0"/>
              <a:t>  Only 2 qualifications: </a:t>
            </a:r>
          </a:p>
          <a:p>
            <a:pPr lvl="1">
              <a:buFont typeface="Wingdings" panose="05000000000000000000" pitchFamily="2" charset="2"/>
              <a:buChar char="q"/>
            </a:pPr>
            <a:r>
              <a:rPr lang="en-US" dirty="0"/>
              <a:t> New P&amp;I payment must be at least 10% less than current P&amp;I payment.</a:t>
            </a:r>
          </a:p>
          <a:p>
            <a:pPr lvl="1">
              <a:buFont typeface="Wingdings" panose="05000000000000000000" pitchFamily="2" charset="2"/>
              <a:buChar char="q"/>
            </a:pPr>
            <a:r>
              <a:rPr lang="en-US" dirty="0"/>
              <a:t> You have to provide a written statement of how your business is affected by the COVID-19 outbreak.</a:t>
            </a:r>
          </a:p>
          <a:p>
            <a:pPr>
              <a:buFont typeface="Wingdings" panose="05000000000000000000" pitchFamily="2" charset="2"/>
              <a:buChar char="q"/>
            </a:pPr>
            <a:r>
              <a:rPr lang="en-US" dirty="0"/>
              <a:t>  Contact your current lender.  </a:t>
            </a:r>
          </a:p>
          <a:p>
            <a:pPr>
              <a:buFont typeface="Wingdings" panose="05000000000000000000" pitchFamily="2" charset="2"/>
              <a:buChar char="q"/>
            </a:pPr>
            <a:r>
              <a:rPr lang="en-US" dirty="0"/>
              <a:t>  Banks can defer payments on the new loan for up to 6 months.</a:t>
            </a:r>
          </a:p>
        </p:txBody>
      </p:sp>
    </p:spTree>
    <p:extLst>
      <p:ext uri="{BB962C8B-B14F-4D97-AF65-F5344CB8AC3E}">
        <p14:creationId xmlns:p14="http://schemas.microsoft.com/office/powerpoint/2010/main" val="4072792071"/>
      </p:ext>
    </p:extLst>
  </p:cSld>
  <p:clrMapOvr>
    <a:masterClrMapping/>
  </p:clrMapOvr>
</p:sld>
</file>

<file path=ppt/theme/theme1.xml><?xml version="1.0" encoding="utf-8"?>
<a:theme xmlns:a="http://schemas.openxmlformats.org/drawingml/2006/main" name="Retrospect">
  <a:themeElements>
    <a:clrScheme name="Custom 7">
      <a:dk1>
        <a:sysClr val="windowText" lastClr="000000"/>
      </a:dk1>
      <a:lt1>
        <a:sysClr val="window" lastClr="FFFFFF"/>
      </a:lt1>
      <a:dk2>
        <a:srgbClr val="2C3C43"/>
      </a:dk2>
      <a:lt2>
        <a:srgbClr val="EBEBEB"/>
      </a:lt2>
      <a:accent1>
        <a:srgbClr val="FF0000"/>
      </a:accent1>
      <a:accent2>
        <a:srgbClr val="000000"/>
      </a:accent2>
      <a:accent3>
        <a:srgbClr val="2C3C43"/>
      </a:accent3>
      <a:accent4>
        <a:srgbClr val="E76618"/>
      </a:accent4>
      <a:accent5>
        <a:srgbClr val="C42F1A"/>
      </a:accent5>
      <a:accent6>
        <a:srgbClr val="918655"/>
      </a:accent6>
      <a:hlink>
        <a:srgbClr val="99CA3C"/>
      </a:hlink>
      <a:folHlink>
        <a:srgbClr val="B9D18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6A4E2A38653F4A9450CD27C49CC589" ma:contentTypeVersion="9" ma:contentTypeDescription="Create a new document." ma:contentTypeScope="" ma:versionID="04c66ca4ceb3cf4d6fe447cf369f0381">
  <xsd:schema xmlns:xsd="http://www.w3.org/2001/XMLSchema" xmlns:xs="http://www.w3.org/2001/XMLSchema" xmlns:p="http://schemas.microsoft.com/office/2006/metadata/properties" xmlns:ns2="9faad9e2-627d-4298-8428-9fb0ab1ac024" xmlns:ns3="35064001-2f6a-4ce3-8d07-a91a7e73d9f0" targetNamespace="http://schemas.microsoft.com/office/2006/metadata/properties" ma:root="true" ma:fieldsID="374b9969596eeeff731cd5b18bfcac1b" ns2:_="" ns3:_="">
    <xsd:import namespace="9faad9e2-627d-4298-8428-9fb0ab1ac024"/>
    <xsd:import namespace="35064001-2f6a-4ce3-8d07-a91a7e73d9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ad9e2-627d-4298-8428-9fb0ab1ac0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064001-2f6a-4ce3-8d07-a91a7e73d9f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E007E-9569-4431-A76D-E2CD639AA82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7D21FB8-EDA9-4932-88B1-F6DE6DC34F83}">
  <ds:schemaRefs>
    <ds:schemaRef ds:uri="http://schemas.microsoft.com/sharepoint/v3/contenttype/forms"/>
  </ds:schemaRefs>
</ds:datastoreItem>
</file>

<file path=customXml/itemProps3.xml><?xml version="1.0" encoding="utf-8"?>
<ds:datastoreItem xmlns:ds="http://schemas.openxmlformats.org/officeDocument/2006/customXml" ds:itemID="{DC0E88DA-60A9-4359-8613-C1215D3E4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ad9e2-627d-4298-8428-9fb0ab1ac024"/>
    <ds:schemaRef ds:uri="35064001-2f6a-4ce3-8d07-a91a7e73d9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1507</TotalTime>
  <Words>294</Words>
  <Application>Microsoft Office PowerPoint</Application>
  <PresentationFormat>Widescreen</PresentationFormat>
  <Paragraphs>19</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Calibri Light</vt:lpstr>
      <vt:lpstr>Wingdings</vt:lpstr>
      <vt:lpstr>Retrospect</vt:lpstr>
      <vt:lpstr>SBA Disaster Relief Loans</vt:lpstr>
      <vt:lpstr>SBA Disaster Relief Loans</vt:lpstr>
      <vt:lpstr>SBA Disaster Relief Loans</vt:lpstr>
      <vt:lpstr>Refinancing Current SBA Loans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 Works  &lt;year&gt; Sales Proposal</dc:title>
  <dc:creator>Melissa O'Brien</dc:creator>
  <cp:keywords/>
  <cp:lastModifiedBy>Tracy Traficante</cp:lastModifiedBy>
  <cp:revision>91</cp:revision>
  <cp:lastPrinted>2019-09-11T16:26:54Z</cp:lastPrinted>
  <dcterms:created xsi:type="dcterms:W3CDTF">2018-03-01T17:47:39Z</dcterms:created>
  <dcterms:modified xsi:type="dcterms:W3CDTF">2020-04-03T15:24:48Z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TC034180659991</vt:lpwstr>
  </property>
  <property fmtid="{D5CDD505-2E9C-101B-9397-08002B2CF9AE}" pid="3" name="ContentTypeId">
    <vt:lpwstr>0x010100C46A4E2A38653F4A9450CD27C49CC589</vt:lpwstr>
  </property>
</Properties>
</file>