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3" r:id="rId6"/>
    <p:sldId id="256" r:id="rId7"/>
    <p:sldId id="278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yna Stinespring" initials="AS" lastIdx="1" clrIdx="0">
    <p:extLst>
      <p:ext uri="{19B8F6BF-5375-455C-9EA6-DF929625EA0E}">
        <p15:presenceInfo xmlns:p15="http://schemas.microsoft.com/office/powerpoint/2012/main" userId="S::astinespring@enviro-master.com::1dcfe976-2ba4-48cb-8ebb-98ec90e89193" providerId="AD"/>
      </p:ext>
    </p:extLst>
  </p:cmAuthor>
  <p:cmAuthor id="2" name="Rick Bridger" initials="RB" lastIdx="2" clrIdx="1">
    <p:extLst>
      <p:ext uri="{19B8F6BF-5375-455C-9EA6-DF929625EA0E}">
        <p15:presenceInfo xmlns:p15="http://schemas.microsoft.com/office/powerpoint/2012/main" userId="S::rbridger@enviro-master.com::54cde05e-7b97-464c-befb-8a4979f40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D16586-4C3D-4516-9392-F9119A7DF7E1}" v="70" dt="2020-03-23T01:57:38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D2EC-8121-458E-9A55-17C7A6407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D57B1-5FA5-4E22-BBF2-383B7FC9B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94C12-CDD3-4061-9043-CF9108EC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1C2-6FBD-4928-ABD9-4ED2D12F7025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9622-A102-44E4-B847-17C2A07C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B215A-7AF4-4AA4-BFCE-7E9ADBFF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940B-F050-42AE-8500-C90CFB978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4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107C-3A2D-4721-86AC-ADE94502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4F194-A1D5-4750-AF3E-0C70D27F1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27085-8F15-45F2-A4D8-B3DF3298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1C2-6FBD-4928-ABD9-4ED2D12F7025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3B5CF-5957-4EF2-9C35-26F32D0B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1055-DBE6-453F-8D80-46BEE362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940B-F050-42AE-8500-C90CFB978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8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D00AF-45D0-44C0-9FB9-C467F0C7A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56334-C755-4AFB-B3D4-D79A1CFEC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C8398-3262-484D-8060-062E88EC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1C2-6FBD-4928-ABD9-4ED2D12F7025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BC453-A792-408F-B248-239D5978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FF0F1-996D-4A70-A71C-1B71B62B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940B-F050-42AE-8500-C90CFB978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2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0733-FF0C-473E-A18D-144BFD5D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0C79-4F3B-472D-87C1-83530068D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FF350-A378-43B3-82F9-11841144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1C2-6FBD-4928-ABD9-4ED2D12F7025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8D18D-6869-4DFB-9FA4-C6CD37B4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C6B92-B10D-4255-978E-705AF210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940B-F050-42AE-8500-C90CFB978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2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8043-9380-4C0A-8FE8-34E4ECF1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F018D-2B98-453C-A19E-E82E9A836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0FB4-CBB2-4BC9-B56F-103A780A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1C2-6FBD-4928-ABD9-4ED2D12F7025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C0FFD-2A9F-47F0-B214-7C791A86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A7588-CFF8-423B-8404-0900694E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940B-F050-42AE-8500-C90CFB978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7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2F53-120E-4FF7-98BF-3BD5E5D0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062C-FD07-467A-B3EB-6578F99DD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CC6EC-4B48-4988-8DC8-EA573E13D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7A39-FB8E-4338-AB3A-A1EDABEF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1C2-6FBD-4928-ABD9-4ED2D12F7025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1A892-4223-411F-BCC8-BD3D4DE7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3DA67-E92E-47CD-91C3-F6C6C994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940B-F050-42AE-8500-C90CFB978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0F77-931A-42E4-97D5-0A8C4E01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100D3-110E-488B-9C1F-09C8E55A6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DC280-23FF-452A-AE71-E8CE1A993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6E574-488E-459E-A286-108BDADBE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C0321-C63D-414C-962F-18164E47F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40965-D9B6-4D56-8B00-4B5529D8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1C2-6FBD-4928-ABD9-4ED2D12F7025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078FB-4F83-4403-9162-D12286E5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9D2466-0482-4936-BFAD-6AEDC988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940B-F050-42AE-8500-C90CFB978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7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2983-B856-42AE-ABB6-CB9BE5AA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E5732-0936-4664-BC18-BC8C0F3F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1C2-6FBD-4928-ABD9-4ED2D12F7025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E8F0A-3EF1-4E83-8BE6-D4BF62B9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86CE8-DDD3-431A-9440-5BABE5F3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940B-F050-42AE-8500-C90CFB978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9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128B6-4163-4F43-AE98-E703CAFE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1C2-6FBD-4928-ABD9-4ED2D12F7025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5A0A3-032D-4A1A-A5B7-3FA8ED3C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0DEAD-53E2-4D0C-85C6-FAF8AA65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940B-F050-42AE-8500-C90CFB978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8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BD13-5B93-427C-9747-13C8F79C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7279F-9E21-4693-8A6F-9F62BE33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7AE34-F0EC-4687-9EE4-09C2B05A6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9FAFA-0F60-4374-9303-669D41B0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1C2-6FBD-4928-ABD9-4ED2D12F7025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99A05-2C67-495C-AD07-8B3DC696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DEBE7-05B0-4756-A548-CC64A9B8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940B-F050-42AE-8500-C90CFB978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2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1467-6AC9-4CD2-90A4-E526989D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B6799-A707-4679-BE93-36CFA0F5B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05356-23A2-4072-8CFE-AB1A775A6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54F0B-06F2-4611-8A95-3BF040A4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01C2-6FBD-4928-ABD9-4ED2D12F7025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CB360-B0A0-4EAA-A68A-A6282E65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58951-90C6-487B-88B6-DF9C7E29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940B-F050-42AE-8500-C90CFB978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9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2C114D-CD0B-4A4F-838A-2E1F3B5B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25044-861E-47CA-BDCC-84AEF19A0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30CEF-DC50-4832-8FA4-2E8CD9FE8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01C2-6FBD-4928-ABD9-4ED2D12F7025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5E309-1245-40F8-97A2-40473F872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FAA58-5E77-4EB3-9AAF-1693133D2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0940B-F050-42AE-8500-C90CFB978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5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isasterloan.sba.gov/ela/Information/Inde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5B51AB-E1D9-430E-A350-8757D46A8FC2}"/>
              </a:ext>
            </a:extLst>
          </p:cNvPr>
          <p:cNvSpPr txBox="1"/>
          <p:nvPr/>
        </p:nvSpPr>
        <p:spPr>
          <a:xfrm>
            <a:off x="2448929" y="3429000"/>
            <a:ext cx="72542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SBA Disaster Loan Application Process</a:t>
            </a:r>
          </a:p>
          <a:p>
            <a:pPr algn="ctr"/>
            <a:endParaRPr lang="en-US" sz="3200" dirty="0"/>
          </a:p>
          <a:p>
            <a:pPr algn="ctr"/>
            <a:endParaRPr lang="en-US" sz="2800" i="1" dirty="0"/>
          </a:p>
          <a:p>
            <a:pPr algn="ctr"/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221B81-8D2D-441C-9EEC-3ED82DF18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69" y="1920003"/>
            <a:ext cx="6806462" cy="15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7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9131121" y="1081825"/>
            <a:ext cx="285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Business type loan.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5F42E-1AF4-470F-A1D7-AE1F7B0EE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00" y="655996"/>
            <a:ext cx="8620268" cy="46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5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9092485" y="1081825"/>
            <a:ext cx="289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Organization type and select Economic Injury as the loan type (</a:t>
            </a:r>
            <a:r>
              <a:rPr lang="en-US" u="sng" dirty="0"/>
              <a:t>very important</a:t>
            </a:r>
            <a:r>
              <a:rPr lang="en-US" dirty="0"/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6C5F6-00F7-4757-AA0D-D8FA39D46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50" y="392929"/>
            <a:ext cx="8023031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7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9092485" y="1081825"/>
            <a:ext cx="289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appropriate state/area your business is located 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751F5-5ACA-4C36-880A-1549702B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33" y="325677"/>
            <a:ext cx="5580844" cy="2786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4164B4-A6BA-4851-8A7B-3D70097DD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20" y="3401820"/>
            <a:ext cx="5419257" cy="313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5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9092485" y="1081825"/>
            <a:ext cx="289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certify you are providing truthful info.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6AF4B-C477-4585-AEB2-EE376DC37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0" y="196318"/>
            <a:ext cx="5683518" cy="3126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86BE0-E49C-4862-BB2C-882ACB30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13" y="3535166"/>
            <a:ext cx="4277231" cy="33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0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8319752" y="643943"/>
            <a:ext cx="2897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where you start with the application – All sections to be completed. You can save your spot at any point and log back in to complete your application.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67DBD-248D-4E9E-8D7B-20773ED4F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06" y="255757"/>
            <a:ext cx="7169517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20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8319752" y="643943"/>
            <a:ext cx="289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out all the necessary info. If you don’t have a FEMA registration number, just keep going.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FCE7F-0B97-48F9-8CD2-DA90BB9AD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00" y="231371"/>
            <a:ext cx="7206097" cy="63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1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8881700" y="553791"/>
            <a:ext cx="289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out all the ownership info and other info.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50EE9-3FA2-4CE0-B223-5464E3B73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55" y="200888"/>
            <a:ext cx="7907197" cy="6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28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8881700" y="553791"/>
            <a:ext cx="289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 section if needed to explain NO answers.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15571-9952-4F8F-A3E3-668CDD706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06" y="287111"/>
            <a:ext cx="7175426" cy="60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9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8116697" y="643943"/>
            <a:ext cx="289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this out completely and sign at the bottom.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AEA66-D132-4380-B22B-07D271D11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558" y="276895"/>
            <a:ext cx="4686824" cy="63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87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3737644" y="2984471"/>
            <a:ext cx="5129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Good Luck with the Application!</a:t>
            </a:r>
          </a:p>
        </p:txBody>
      </p:sp>
    </p:spTree>
    <p:extLst>
      <p:ext uri="{BB962C8B-B14F-4D97-AF65-F5344CB8AC3E}">
        <p14:creationId xmlns:p14="http://schemas.microsoft.com/office/powerpoint/2010/main" val="396679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 txBox="1">
            <a:spLocks/>
          </p:cNvSpPr>
          <p:nvPr/>
        </p:nvSpPr>
        <p:spPr bwMode="auto">
          <a:xfrm>
            <a:off x="1215171" y="849848"/>
            <a:ext cx="9779846" cy="550007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en-US" sz="2400" b="1" dirty="0"/>
              <a:t> Go to the Disaster Loan Assistance Website and Register.</a:t>
            </a:r>
          </a:p>
          <a:p>
            <a:pPr marL="628650" lvl="1" indent="-342900"/>
            <a:r>
              <a:rPr lang="en-US" sz="2000" b="1" dirty="0">
                <a:hlinkClick r:id="rId2"/>
              </a:rPr>
              <a:t>https://disasterloan.sba.gov/ela/Information/Index</a:t>
            </a:r>
            <a:endParaRPr lang="en-US" sz="2000" b="1" dirty="0"/>
          </a:p>
          <a:p>
            <a:pPr marL="628650" lvl="1" indent="-342900"/>
            <a:r>
              <a:rPr lang="en-US" sz="2000" b="1" dirty="0"/>
              <a:t>Register to get a login and password.</a:t>
            </a:r>
          </a:p>
          <a:p>
            <a:pPr marL="228600" indent="-228600">
              <a:buFont typeface="+mj-lt"/>
              <a:buAutoNum type="arabicPeriod"/>
            </a:pPr>
            <a:endParaRPr lang="en-US" sz="2400" b="1" dirty="0"/>
          </a:p>
          <a:p>
            <a:pPr marL="228600" indent="-228600">
              <a:buFont typeface="+mj-lt"/>
              <a:buAutoNum type="arabicPeriod"/>
            </a:pPr>
            <a:r>
              <a:rPr lang="en-US" sz="2400" b="1" dirty="0"/>
              <a:t> Apply for a Business Loan.</a:t>
            </a:r>
          </a:p>
          <a:p>
            <a:pPr marL="514350" lvl="1" indent="-228600"/>
            <a:r>
              <a:rPr lang="en-US" sz="2000" b="1" dirty="0"/>
              <a:t>Be sure and select Economic Injury.</a:t>
            </a:r>
          </a:p>
          <a:p>
            <a:pPr marL="514350" lvl="1" indent="-228600"/>
            <a:endParaRPr lang="en-US" sz="2000" b="1" dirty="0"/>
          </a:p>
          <a:p>
            <a:pPr>
              <a:buFont typeface="+mj-lt"/>
              <a:buAutoNum type="arabicPeriod"/>
            </a:pPr>
            <a:r>
              <a:rPr lang="en-US" sz="2400" b="1" dirty="0"/>
              <a:t>Provide the requested Information.</a:t>
            </a:r>
          </a:p>
          <a:p>
            <a:pPr lvl="1"/>
            <a:r>
              <a:rPr lang="en-US" sz="2000" b="1" dirty="0"/>
              <a:t>Business related info – Disaster Bus. Loan Application</a:t>
            </a:r>
          </a:p>
          <a:p>
            <a:pPr lvl="1"/>
            <a:r>
              <a:rPr lang="en-US" sz="2000" b="1" dirty="0"/>
              <a:t>Personal Financial Statement</a:t>
            </a:r>
          </a:p>
          <a:p>
            <a:pPr lvl="1"/>
            <a:r>
              <a:rPr lang="en-US" sz="2000" b="1" dirty="0"/>
              <a:t>Schedule of Liabilities</a:t>
            </a:r>
          </a:p>
          <a:p>
            <a:pPr lvl="1"/>
            <a:r>
              <a:rPr lang="en-US" sz="2000" b="1" dirty="0"/>
              <a:t>Economic Injury Disaster Loan Supporting Info</a:t>
            </a:r>
          </a:p>
          <a:p>
            <a:pPr lvl="1"/>
            <a:r>
              <a:rPr lang="en-US" sz="2000" b="1" dirty="0"/>
              <a:t>Tax Return Info</a:t>
            </a:r>
          </a:p>
          <a:p>
            <a:pPr lvl="1"/>
            <a:endParaRPr lang="en-US" sz="2000" b="1" dirty="0"/>
          </a:p>
          <a:p>
            <a:pPr>
              <a:buFont typeface="+mj-lt"/>
              <a:buAutoNum type="arabicPeriod"/>
            </a:pPr>
            <a:r>
              <a:rPr lang="en-US" sz="2400" b="1" dirty="0"/>
              <a:t>Submit the Loan Application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marL="514350" lvl="1" indent="-228600"/>
            <a:endParaRPr lang="en-US" sz="2000" b="1" dirty="0"/>
          </a:p>
          <a:p>
            <a:pPr>
              <a:buFont typeface="+mj-lt"/>
              <a:buAutoNum type="arabicPeriod"/>
            </a:pPr>
            <a:endParaRPr lang="en-US" sz="2400" b="1" dirty="0"/>
          </a:p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endParaRPr lang="en-US" sz="11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7A8FF-055E-41C5-BFBB-8F2622BB9C4B}"/>
              </a:ext>
            </a:extLst>
          </p:cNvPr>
          <p:cNvSpPr txBox="1"/>
          <p:nvPr/>
        </p:nvSpPr>
        <p:spPr>
          <a:xfrm>
            <a:off x="3925677" y="141962"/>
            <a:ext cx="434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Enviro-Master</a:t>
            </a:r>
          </a:p>
          <a:p>
            <a:pPr algn="ctr"/>
            <a:r>
              <a:rPr lang="en-US" sz="2000" b="1" dirty="0"/>
              <a:t>Steps to Apply for a Disaster Loan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4CF7EB-581D-4C2A-9C6D-58076214B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70" y="6319732"/>
            <a:ext cx="1987847" cy="44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8706118" y="1030310"/>
            <a:ext cx="2859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Overview of how the Disaster Loans process works.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777CF-163B-477C-8F27-AFB431C98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7" y="519660"/>
            <a:ext cx="7126842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8706118" y="1030310"/>
            <a:ext cx="2859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Helpful info on overall what is needed (cliff notes version).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25A3F-024B-4AB6-BFFC-BFC6D16C8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22" y="723209"/>
            <a:ext cx="7889019" cy="49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6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2A0CFD-3115-42CD-80E4-9E94D81D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26" y="515133"/>
            <a:ext cx="8344075" cy="5447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9105363" y="914400"/>
            <a:ext cx="28591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Current Disaster Declarations to find out if your state/area is included in the disaster declaration.</a:t>
            </a:r>
          </a:p>
          <a:p>
            <a:endParaRPr lang="en-US" dirty="0"/>
          </a:p>
          <a:p>
            <a:r>
              <a:rPr lang="en-US" dirty="0"/>
              <a:t>Click Apply for a Disaster Loan to get started.</a:t>
            </a:r>
          </a:p>
        </p:txBody>
      </p:sp>
    </p:spTree>
    <p:extLst>
      <p:ext uri="{BB962C8B-B14F-4D97-AF65-F5344CB8AC3E}">
        <p14:creationId xmlns:p14="http://schemas.microsoft.com/office/powerpoint/2010/main" val="205439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9131121" y="1081825"/>
            <a:ext cx="285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Apply Online to get started.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4A774-94BF-40DD-89D7-57A99890E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79" y="285325"/>
            <a:ext cx="8474174" cy="60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9131121" y="1081825"/>
            <a:ext cx="285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the Registration Form.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DB7E4-6339-4D0A-BB10-613792741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66" y="360607"/>
            <a:ext cx="8062824" cy="583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5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9131121" y="1081825"/>
            <a:ext cx="2859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the Registration Form with Security Questions.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FB056-CF58-41E9-89D0-61EA85E9A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75" y="432259"/>
            <a:ext cx="8394920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5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41610-2124-4CE1-8BDC-C5610DD68DFC}"/>
              </a:ext>
            </a:extLst>
          </p:cNvPr>
          <p:cNvSpPr txBox="1"/>
          <p:nvPr/>
        </p:nvSpPr>
        <p:spPr>
          <a:xfrm>
            <a:off x="9131121" y="1081825"/>
            <a:ext cx="285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Login with password you just registered.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F34C0-640B-47D3-AADB-8AC1C0179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20" y="435680"/>
            <a:ext cx="8405588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9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FB2F82AE86E744A34961484AE29F46" ma:contentTypeVersion="12" ma:contentTypeDescription="Create a new document." ma:contentTypeScope="" ma:versionID="85be1b197746a073a0d331c661e8b869">
  <xsd:schema xmlns:xsd="http://www.w3.org/2001/XMLSchema" xmlns:xs="http://www.w3.org/2001/XMLSchema" xmlns:p="http://schemas.microsoft.com/office/2006/metadata/properties" xmlns:ns2="361f10de-263f-4bea-acd1-e770399ada78" xmlns:ns3="957f3ff7-e302-48e0-8c39-ad4f42a080ac" targetNamespace="http://schemas.microsoft.com/office/2006/metadata/properties" ma:root="true" ma:fieldsID="e8b72fa353da56744ccaf90a352cf45a" ns2:_="" ns3:_="">
    <xsd:import namespace="361f10de-263f-4bea-acd1-e770399ada78"/>
    <xsd:import namespace="957f3ff7-e302-48e0-8c39-ad4f42a080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f10de-263f-4bea-acd1-e770399ad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f3ff7-e302-48e0-8c39-ad4f42a080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D67B56-4CB3-489E-9D5B-E9CDFDF17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1f10de-263f-4bea-acd1-e770399ada78"/>
    <ds:schemaRef ds:uri="957f3ff7-e302-48e0-8c39-ad4f42a08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7F6AA1-1299-4E5E-9DC4-D0F7E37F9E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6BA28-C1FF-4D3B-870B-42518EAF3483}">
  <ds:schemaRefs>
    <ds:schemaRef ds:uri="http://schemas.microsoft.com/office/2006/documentManagement/types"/>
    <ds:schemaRef ds:uri="http://www.w3.org/XML/1998/namespace"/>
    <ds:schemaRef ds:uri="957f3ff7-e302-48e0-8c39-ad4f42a080ac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361f10de-263f-4bea-acd1-e770399ada78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6949</TotalTime>
  <Words>299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Simpson</dc:creator>
  <cp:lastModifiedBy>Tracy Traficante</cp:lastModifiedBy>
  <cp:revision>231</cp:revision>
  <cp:lastPrinted>2020-03-06T13:53:16Z</cp:lastPrinted>
  <dcterms:created xsi:type="dcterms:W3CDTF">2017-07-19T13:26:43Z</dcterms:created>
  <dcterms:modified xsi:type="dcterms:W3CDTF">2020-04-03T15:17:14Z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0x010100FFFB2F82AE86E744A34961484AE29F46</vt:lpwstr>
  </property>
</Properties>
</file>